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1" r:id="rId4"/>
    <p:sldId id="259" r:id="rId5"/>
    <p:sldId id="265" r:id="rId6"/>
    <p:sldId id="269" r:id="rId7"/>
    <p:sldId id="268" r:id="rId8"/>
    <p:sldId id="261" r:id="rId9"/>
    <p:sldId id="266" r:id="rId10"/>
    <p:sldId id="272" r:id="rId11"/>
    <p:sldId id="263" r:id="rId12"/>
    <p:sldId id="267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27E4FC9-DCCA-413F-8DC7-1B5622870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11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A581ED-4FEB-46B1-B505-A58C76C3752D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DB729-1352-49F5-B4E6-723BEF8A70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7639"/>
            <a:ext cx="7772400" cy="152496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Future of ACT…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1156" y="2209800"/>
            <a:ext cx="3657600" cy="2514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Brandon A. Gaudiano, Ph.D.</a:t>
            </a:r>
          </a:p>
          <a:p>
            <a:r>
              <a:rPr lang="en-US" sz="1600" dirty="0" smtClean="0"/>
              <a:t>Alpert Medical School of Brown University &amp; Butler Hospital</a:t>
            </a:r>
          </a:p>
          <a:p>
            <a:r>
              <a:rPr lang="en-US" sz="1600" dirty="0" smtClean="0"/>
              <a:t>ACBS World Conference XII</a:t>
            </a:r>
          </a:p>
          <a:p>
            <a:r>
              <a:rPr lang="en-US" sz="1600" dirty="0" smtClean="0"/>
              <a:t>June, 2014</a:t>
            </a:r>
          </a:p>
          <a:p>
            <a:r>
              <a:rPr lang="en-US" sz="1600" dirty="0" smtClean="0"/>
              <a:t>Minneapolis, MN</a:t>
            </a:r>
            <a:endParaRPr lang="en-US" sz="1600" dirty="0"/>
          </a:p>
        </p:txBody>
      </p:sp>
      <p:pic>
        <p:nvPicPr>
          <p:cNvPr id="4098" name="Picture 2" descr="http://www.greenbookblog.org/wp-content/uploads/2013/03/gobigorgo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794946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1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Outpatient Treatment Use at Mental Care Facilities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306600"/>
              </p:ext>
            </p:extLst>
          </p:nvPr>
        </p:nvGraphicFramePr>
        <p:xfrm>
          <a:off x="457200" y="1935163"/>
          <a:ext cx="8229600" cy="218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Treatment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1998, %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2007, %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AOR (95% CI)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Psychotherapy only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15.9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10.5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0.66 (0.48 – 0.90)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Both together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40.0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32.1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0.73 (0.59 – 0.90)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Psychotropics</a:t>
                      </a:r>
                      <a:r>
                        <a:rPr lang="en-US" sz="1800" dirty="0"/>
                        <a:t> only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44.1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57.4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1.63 (1.32 – 2.00)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648200"/>
            <a:ext cx="815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“National Trends in Outpatient Psychotherapy” </a:t>
            </a:r>
          </a:p>
          <a:p>
            <a:r>
              <a:rPr lang="en-US" sz="1400" dirty="0" smtClean="0"/>
              <a:t>Mark </a:t>
            </a:r>
            <a:r>
              <a:rPr lang="en-US" sz="1400" dirty="0" err="1" smtClean="0"/>
              <a:t>Olfson</a:t>
            </a:r>
            <a:r>
              <a:rPr lang="en-US" sz="1400" dirty="0" smtClean="0"/>
              <a:t>, M.D., M.P.H. &amp; Steven C. Marcus, Ph.D. </a:t>
            </a:r>
          </a:p>
          <a:p>
            <a:r>
              <a:rPr lang="en-US" sz="1400" dirty="0" smtClean="0"/>
              <a:t>Am J Psychiatry 2010;167:1456-1463.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12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Problem:  </a:t>
            </a:r>
          </a:p>
          <a:p>
            <a:pPr lvl="1"/>
            <a:r>
              <a:rPr lang="en-US" dirty="0" smtClean="0"/>
              <a:t>The Biomedical Model is growing stronger and stronger in mental health treatment settings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Problem:  </a:t>
            </a:r>
          </a:p>
          <a:p>
            <a:pPr lvl="1"/>
            <a:r>
              <a:rPr lang="en-US" dirty="0" smtClean="0"/>
              <a:t>Biological reductionism is becoming the dominant way of thinking about behavioral problems and their solutions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Enhancing ACT </a:t>
            </a:r>
            <a:r>
              <a:rPr lang="en-US" dirty="0" smtClean="0">
                <a:solidFill>
                  <a:srgbClr val="FF0000"/>
                </a:solidFill>
              </a:rPr>
              <a:t>Impact/Reach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www.brandeis.edu/departments/sociology/images/faculty/themedical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13654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Solutions:</a:t>
            </a:r>
          </a:p>
          <a:p>
            <a:endParaRPr lang="en-US" dirty="0"/>
          </a:p>
          <a:p>
            <a:pPr lvl="1"/>
            <a:r>
              <a:rPr lang="en-US" dirty="0" smtClean="0"/>
              <a:t>Steadfastly pursue functional contextual neuroscience to take back biology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Advocate strongly for the role of behavioral interventions and influence public policy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ACT </a:t>
            </a:r>
            <a:r>
              <a:rPr lang="en-US" dirty="0" smtClean="0">
                <a:solidFill>
                  <a:srgbClr val="FF0000"/>
                </a:solidFill>
              </a:rPr>
              <a:t>Impact/Reach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16043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75971"/>
            <a:ext cx="3429000" cy="5220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1233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cialjusticesisters.files.wordpress.com/2013/01/devil-details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5791200" cy="46825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28543"/>
            <a:ext cx="4038600" cy="3568891"/>
          </a:xfrm>
        </p:spPr>
        <p:txBody>
          <a:bodyPr/>
          <a:lstStyle/>
          <a:p>
            <a:r>
              <a:rPr lang="en-US" sz="2200" b="1" dirty="0" smtClean="0"/>
              <a:t>Expand the technology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Expand the training of clinicians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Expand the role of behavioral intervention in the healthcare system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ACT Areas of Expansion</a:t>
            </a:r>
            <a:endParaRPr lang="en-US" sz="3500" dirty="0"/>
          </a:p>
        </p:txBody>
      </p:sp>
      <p:pic>
        <p:nvPicPr>
          <p:cNvPr id="4" name="Picture 2" descr="https://retailcapital.com/wp-content/uploads/2012/07/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4010025" cy="4362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j04242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84059">
            <a:off x="1712655" y="245465"/>
            <a:ext cx="5491155" cy="533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 rot="-2997016">
            <a:off x="66675" y="4718051"/>
            <a:ext cx="3762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Exposure with response prevention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3475867">
            <a:off x="1806575" y="4670425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Beck’s Cognitive Therapy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3971534">
            <a:off x="6078311" y="4938382"/>
            <a:ext cx="394547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Dialectical Behavior Therapy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3226550">
            <a:off x="681328" y="4826880"/>
            <a:ext cx="371667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Mindfulness Based Cognitive Therapy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4254351">
            <a:off x="3223006" y="5958320"/>
            <a:ext cx="518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Rational Emotive Behavior Therapy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 rot="4065226">
            <a:off x="4417187" y="5894173"/>
            <a:ext cx="541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Acceptance and Commitment Therapy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 rot="4304416">
            <a:off x="3902075" y="5394325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Schema Therapy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4068679">
            <a:off x="4556745" y="5051735"/>
            <a:ext cx="358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Barlow’s Unified Protocol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2922348">
            <a:off x="1588" y="4340225"/>
            <a:ext cx="3257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 Cognitive Therapy for OCD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-3359645">
            <a:off x="1006475" y="4098925"/>
            <a:ext cx="518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Functional Analytic Psychotherapy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-3575802">
            <a:off x="2301875" y="4857750"/>
            <a:ext cx="335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Metacognitive Therapy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 rot="4027149">
            <a:off x="7292975" y="3756025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Many others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 rot="4161594">
            <a:off x="4652169" y="4874419"/>
            <a:ext cx="2393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Prolonged Exposure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 rot="4091532">
            <a:off x="5291839" y="5894172"/>
            <a:ext cx="518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Mindfulness Based Stress Reduction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372730" y="1480523"/>
            <a:ext cx="9144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solidFill>
                  <a:srgbClr val="00B0F0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419600" y="1485905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solidFill>
                  <a:srgbClr val="00B0F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186744" y="1480523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solidFill>
                  <a:srgbClr val="00B0F0"/>
                </a:solidFill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 rot="-2922348">
            <a:off x="-523081" y="3271044"/>
            <a:ext cx="4878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Arial" charset="0"/>
                <a:cs typeface="Arial" charset="0"/>
              </a:rPr>
              <a:t>Motivational Interviewing</a:t>
            </a:r>
          </a:p>
        </p:txBody>
      </p:sp>
    </p:spTree>
    <p:extLst>
      <p:ext uri="{BB962C8B-B14F-4D97-AF65-F5344CB8AC3E}">
        <p14:creationId xmlns:p14="http://schemas.microsoft.com/office/powerpoint/2010/main" val="25551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Problem:</a:t>
            </a:r>
          </a:p>
          <a:p>
            <a:pPr lvl="1"/>
            <a:r>
              <a:rPr lang="en-US" sz="2400" dirty="0" smtClean="0"/>
              <a:t>ACT’s distinctive techniques (metaphors/ exercises) can get in the way of the work</a:t>
            </a:r>
          </a:p>
          <a:p>
            <a:pPr marL="393192" lvl="1" indent="0">
              <a:buNone/>
            </a:pPr>
            <a:endParaRPr lang="en-US" sz="2000" dirty="0"/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Problem:</a:t>
            </a:r>
          </a:p>
          <a:p>
            <a:pPr lvl="1"/>
            <a:r>
              <a:rPr lang="en-US" sz="2400" dirty="0" smtClean="0"/>
              <a:t>Therapists forget to use traditional behavioral strategies that may be useful/essential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ACT </a:t>
            </a:r>
            <a:r>
              <a:rPr lang="en-US" dirty="0" smtClean="0">
                <a:solidFill>
                  <a:srgbClr val="FF0000"/>
                </a:solidFill>
              </a:rPr>
              <a:t>Technology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Solutions:</a:t>
            </a:r>
          </a:p>
          <a:p>
            <a:pPr marL="109728" indent="0">
              <a:buNone/>
            </a:pP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/>
              <a:t>Better </a:t>
            </a:r>
            <a:r>
              <a:rPr lang="en-US" sz="2400" dirty="0" smtClean="0"/>
              <a:t>integrate standard cognitive/behavioral </a:t>
            </a:r>
            <a:r>
              <a:rPr lang="en-US" sz="2400" dirty="0"/>
              <a:t>techniques that </a:t>
            </a:r>
            <a:r>
              <a:rPr lang="en-US" sz="2400" dirty="0" smtClean="0"/>
              <a:t>work </a:t>
            </a:r>
            <a:r>
              <a:rPr lang="en-US" sz="2400" dirty="0"/>
              <a:t>well </a:t>
            </a:r>
            <a:r>
              <a:rPr lang="en-US" sz="2400" dirty="0" smtClean="0"/>
              <a:t>into ACT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Train therapists to conceptualize/employ CBT strategies in an ACT-consistent way linked to the model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ACT </a:t>
            </a:r>
            <a:r>
              <a:rPr lang="en-US" dirty="0">
                <a:solidFill>
                  <a:srgbClr val="FF0000"/>
                </a:solidFill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38706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</a:p>
          <a:p>
            <a:r>
              <a:rPr lang="en-US" dirty="0" smtClean="0"/>
              <a:t>Behavioral Activation</a:t>
            </a:r>
          </a:p>
          <a:p>
            <a:r>
              <a:rPr lang="en-US" dirty="0" smtClean="0"/>
              <a:t>Skills Training</a:t>
            </a:r>
          </a:p>
          <a:p>
            <a:r>
              <a:rPr lang="en-US" dirty="0" smtClean="0"/>
              <a:t>Stimulus-Control</a:t>
            </a:r>
          </a:p>
          <a:p>
            <a:r>
              <a:rPr lang="en-US" dirty="0" smtClean="0"/>
              <a:t>Contingency Management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Cognitive Interventions (e.g., thought records)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ACT-</a:t>
            </a:r>
            <a:r>
              <a:rPr lang="en-US" u="sng" dirty="0" err="1" smtClean="0">
                <a:solidFill>
                  <a:srgbClr val="FF0000"/>
                </a:solidFill>
              </a:rPr>
              <a:t>ifying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0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706" name="Object 2"/>
          <p:cNvGraphicFramePr>
            <a:graphicFrameLocks noGrp="1" noChangeAspect="1"/>
          </p:cNvGraphicFramePr>
          <p:nvPr>
            <p:ph/>
          </p:nvPr>
        </p:nvGraphicFramePr>
        <p:xfrm>
          <a:off x="1336675" y="457200"/>
          <a:ext cx="6469063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orelDRAW" r:id="rId3" imgW="7553706" imgH="6851091" progId="CorelDraw.Graphic.8">
                  <p:embed/>
                </p:oleObj>
              </mc:Choice>
              <mc:Fallback>
                <p:oleObj name="CorelDRAW" r:id="rId3" imgW="7553706" imgH="6851091" progId="CorelDraw.Graphic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57200"/>
                        <a:ext cx="6469063" cy="58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4707" name="Group 3"/>
          <p:cNvGrpSpPr>
            <a:grpSpLocks/>
          </p:cNvGrpSpPr>
          <p:nvPr/>
        </p:nvGrpSpPr>
        <p:grpSpPr bwMode="auto">
          <a:xfrm>
            <a:off x="3733800" y="2514600"/>
            <a:ext cx="1676400" cy="1676400"/>
            <a:chOff x="2352" y="1584"/>
            <a:chExt cx="1056" cy="1056"/>
          </a:xfrm>
        </p:grpSpPr>
        <p:sp>
          <p:nvSpPr>
            <p:cNvPr id="584708" name="Oval 4"/>
            <p:cNvSpPr>
              <a:spLocks noChangeArrowheads="1"/>
            </p:cNvSpPr>
            <p:nvPr/>
          </p:nvSpPr>
          <p:spPr bwMode="auto">
            <a:xfrm>
              <a:off x="2352" y="1584"/>
              <a:ext cx="1056" cy="1056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09" name="Text Box 5"/>
            <p:cNvSpPr txBox="1">
              <a:spLocks noChangeArrowheads="1"/>
            </p:cNvSpPr>
            <p:nvPr/>
          </p:nvSpPr>
          <p:spPr bwMode="auto">
            <a:xfrm>
              <a:off x="2352" y="1920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Psychological Flexibility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84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Problem:  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/>
              <a:t>The complete ACT model can be too complicated for novice/less advanced therapists to learn at first</a:t>
            </a:r>
          </a:p>
          <a:p>
            <a:pPr lvl="1"/>
            <a:endParaRPr lang="en-US" sz="2000" dirty="0"/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Problem:  </a:t>
            </a:r>
          </a:p>
          <a:p>
            <a:pPr lvl="1"/>
            <a:r>
              <a:rPr lang="en-US" sz="2400" dirty="0" smtClean="0"/>
              <a:t>Traditional </a:t>
            </a:r>
            <a:r>
              <a:rPr lang="en-US" sz="2400" dirty="0"/>
              <a:t>CBT is easier to learn </a:t>
            </a:r>
            <a:r>
              <a:rPr lang="en-US" sz="2400" dirty="0" smtClean="0"/>
              <a:t>(</a:t>
            </a:r>
            <a:r>
              <a:rPr lang="en-US" sz="2400" dirty="0"/>
              <a:t>at least initially at a superficial level</a:t>
            </a:r>
            <a:r>
              <a:rPr lang="en-US" sz="2400" dirty="0" smtClean="0"/>
              <a:t>) </a:t>
            </a:r>
            <a:r>
              <a:rPr lang="en-US" sz="2400" dirty="0"/>
              <a:t>than ACT and </a:t>
            </a:r>
            <a:r>
              <a:rPr lang="en-US" sz="2400" dirty="0" smtClean="0"/>
              <a:t>so may achieve better “uptake” in community settings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ACT </a:t>
            </a:r>
            <a:r>
              <a:rPr lang="en-US" dirty="0" smtClean="0">
                <a:solidFill>
                  <a:srgbClr val="FF0000"/>
                </a:solidFill>
              </a:rPr>
              <a:t>Training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Solutions: </a:t>
            </a:r>
          </a:p>
          <a:p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/>
              <a:t>Develop a multi-tiered training system that can build from beginner to advanced </a:t>
            </a:r>
            <a:r>
              <a:rPr lang="en-US" sz="2400" dirty="0" smtClean="0"/>
              <a:t>knowledge over time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Meet therapists where they are at with ACT training just like we adapt our interventions to meet clients in need</a:t>
            </a:r>
          </a:p>
          <a:p>
            <a:pPr marL="393192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ACT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7024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425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CorelDRAW</vt:lpstr>
      <vt:lpstr>The Future of ACT… </vt:lpstr>
      <vt:lpstr>ACT Areas of Expansion</vt:lpstr>
      <vt:lpstr>PowerPoint Presentation</vt:lpstr>
      <vt:lpstr>Enhancing ACT Technology</vt:lpstr>
      <vt:lpstr>Enhancing ACT Technology</vt:lpstr>
      <vt:lpstr>ACT-ifying CBT</vt:lpstr>
      <vt:lpstr>PowerPoint Presentation</vt:lpstr>
      <vt:lpstr>Enhancing ACT Training</vt:lpstr>
      <vt:lpstr>Enhancing ACT Training</vt:lpstr>
      <vt:lpstr>Outpatient Treatment Use at Mental Care Facilities </vt:lpstr>
      <vt:lpstr>Enhancing ACT Impact/Reach</vt:lpstr>
      <vt:lpstr>Enhancing ACT Impact/Reach</vt:lpstr>
      <vt:lpstr>PowerPoint Presentation</vt:lpstr>
    </vt:vector>
  </TitlesOfParts>
  <Company>Care New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“Overclocking” ACT</dc:title>
  <dc:creator>Brandon Gaudiano</dc:creator>
  <cp:lastModifiedBy>Emily</cp:lastModifiedBy>
  <cp:revision>29</cp:revision>
  <dcterms:created xsi:type="dcterms:W3CDTF">2014-06-11T17:46:39Z</dcterms:created>
  <dcterms:modified xsi:type="dcterms:W3CDTF">2014-07-08T13:53:33Z</dcterms:modified>
</cp:coreProperties>
</file>